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notesMasterIdLst>
    <p:notesMasterId r:id="rId21"/>
  </p:notesMasterIdLst>
  <p:handoutMasterIdLst>
    <p:handoutMasterId r:id="rId22"/>
  </p:handoutMasterIdLst>
  <p:sldIdLst>
    <p:sldId id="275" r:id="rId2"/>
    <p:sldId id="284" r:id="rId3"/>
    <p:sldId id="258" r:id="rId4"/>
    <p:sldId id="279" r:id="rId5"/>
    <p:sldId id="280" r:id="rId6"/>
    <p:sldId id="276" r:id="rId7"/>
    <p:sldId id="286" r:id="rId8"/>
    <p:sldId id="267" r:id="rId9"/>
    <p:sldId id="282" r:id="rId10"/>
    <p:sldId id="263" r:id="rId11"/>
    <p:sldId id="268" r:id="rId12"/>
    <p:sldId id="259" r:id="rId13"/>
    <p:sldId id="274" r:id="rId14"/>
    <p:sldId id="270" r:id="rId15"/>
    <p:sldId id="271" r:id="rId16"/>
    <p:sldId id="272" r:id="rId17"/>
    <p:sldId id="273" r:id="rId18"/>
    <p:sldId id="260" r:id="rId19"/>
    <p:sldId id="26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219CB6-B537-4B71-B527-A57FD7E5209E}" type="datetimeFigureOut">
              <a:rPr lang="ru-RU" smtClean="0"/>
              <a:pPr/>
              <a:t>19.09.2022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Борченко Н.А.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957C4-6704-458A-9F65-D947278ADE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43697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F6B00-F834-4273-BBED-5217D0CD69F3}" type="datetimeFigureOut">
              <a:rPr lang="ru-RU" smtClean="0"/>
              <a:pPr/>
              <a:t>19.09.2022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Борченко Н.А.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E119F-AA98-4657-B163-CC6F50A79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54283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Борченко Н.А.</a:t>
            </a:r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smtClean="0"/>
              <a:t>Борченко Н.А.</a:t>
            </a:r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FBF83E4-86C8-45D2-AA94-DBB64DD5239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77D5357-FF83-403D-83B3-A35592976F02}" type="datetimeFigureOut">
              <a:rPr lang="ru-RU" smtClean="0"/>
              <a:pPr/>
              <a:t>19.09.2022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ransition>
    <p:split orient="vert"/>
    <p:sndAc>
      <p:stSnd>
        <p:snd r:embed="rId14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700808"/>
            <a:ext cx="8686800" cy="1714512"/>
          </a:xfrm>
        </p:spPr>
        <p:txBody>
          <a:bodyPr>
            <a:noAutofit/>
          </a:bodyPr>
          <a:lstStyle/>
          <a:p>
            <a:pPr algn="ctr"/>
            <a:r>
              <a:rPr lang="ru-RU" sz="8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8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Past Simple</a:t>
            </a:r>
            <a:r>
              <a:rPr lang="ru-RU" sz="8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  <p:transition>
    <p:split orient="vert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4068763" y="2852738"/>
            <a:ext cx="48958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4056594" y="5446448"/>
            <a:ext cx="490802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4068763" y="2420938"/>
            <a:ext cx="4895850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4068763" y="1916113"/>
            <a:ext cx="4895850" cy="4333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4056593" y="3357563"/>
            <a:ext cx="48958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41" name="Rectangle 17"/>
          <p:cNvSpPr>
            <a:spLocks noChangeArrowheads="1"/>
          </p:cNvSpPr>
          <p:nvPr/>
        </p:nvSpPr>
        <p:spPr bwMode="auto">
          <a:xfrm>
            <a:off x="4068762" y="4365104"/>
            <a:ext cx="4895851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42" name="Rectangle 18"/>
          <p:cNvSpPr>
            <a:spLocks noChangeArrowheads="1"/>
          </p:cNvSpPr>
          <p:nvPr/>
        </p:nvSpPr>
        <p:spPr bwMode="auto">
          <a:xfrm>
            <a:off x="4068764" y="4941888"/>
            <a:ext cx="48958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773238"/>
            <a:ext cx="4038600" cy="4814887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ten days ago 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last summer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yesterday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a week ago</a:t>
            </a:r>
          </a:p>
          <a:p>
            <a:pPr>
              <a:buFontTx/>
              <a:buNone/>
            </a:pPr>
            <a:endParaRPr lang="en-US" sz="2800" b="1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day before yesterday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last </a:t>
            </a:r>
            <a:r>
              <a:rPr lang="en-US" sz="28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endParaRPr lang="en-US" sz="2800" b="1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a month ago</a:t>
            </a:r>
          </a:p>
          <a:p>
            <a:pPr>
              <a:buFontTx/>
              <a:buNone/>
            </a:pPr>
            <a:endParaRPr lang="ru-RU" sz="2800" dirty="0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79388" y="765175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10 дней тому назад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позавчера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2555875" y="188913"/>
            <a:ext cx="280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прошлом году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580063" y="260350"/>
            <a:ext cx="3313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неделю тому назад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3708400" y="765175"/>
            <a:ext cx="280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прошлым летом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7164388" y="836613"/>
            <a:ext cx="1439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вчера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411413" y="1341438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5050"/>
                </a:solidFill>
                <a:latin typeface="Times New Roman" pitchFamily="18" charset="0"/>
                <a:cs typeface="Times New Roman" pitchFamily="18" charset="0"/>
              </a:rPr>
              <a:t>месяц тому 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7.51445E-7 L 0.39376 0.55584 " pathEditMode="relative" ptsTypes="AA">
                                      <p:cBhvr>
                                        <p:cTn id="6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0.05064 L -0.01181 0.70081 " pathEditMode="relative" ptsTypes="AA">
                                      <p:cBhvr>
                                        <p:cTn id="10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4024 L -0.13385 0.45966 " pathEditMode="relative" ptsTypes="AA">
                                      <p:cBhvr>
                                        <p:cTn id="14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0.04 L 0.5158 0.16601 " pathEditMode="relative" ptsTypes="AA">
                                      <p:cBhvr>
                                        <p:cTn id="18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4 L 0.0118 0.23931 " pathEditMode="relative" ptsTypes="AA">
                                      <p:cBhvr>
                                        <p:cTn id="22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4024 L -0.20468 0.2918 " pathEditMode="relative" ptsTypes="AA">
                                      <p:cBhvr>
                                        <p:cTn id="26" dur="2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4 L 0.0592 0.60647 " pathEditMode="relative" ptsTypes="AA">
                                      <p:cBhvr>
                                        <p:cTn id="30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  <p:bldP spid="26631" grpId="0"/>
      <p:bldP spid="26632" grpId="0"/>
      <p:bldP spid="26633" grpId="0"/>
      <p:bldP spid="26635" grpId="0"/>
      <p:bldP spid="266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857232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dirty="0" smtClean="0"/>
              <a:t>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Все глаголы делятся на </a:t>
            </a:r>
          </a:p>
          <a:p>
            <a:pPr>
              <a:lnSpc>
                <a:spcPct val="150000"/>
              </a:lnSpc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правильные </a:t>
            </a:r>
            <a:r>
              <a:rPr lang="en-US" sz="4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Regular verbs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неправильные </a:t>
            </a:r>
            <a:r>
              <a:rPr lang="en-US" sz="4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Irregular verbs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504" y="2786058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       </a:t>
            </a: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85725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Правильные глаголы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07209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 → V</a:t>
            </a:r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endParaRPr lang="ru-RU" sz="5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  <a:r>
              <a:rPr lang="en-US" sz="4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4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helped</a:t>
            </a:r>
          </a:p>
          <a:p>
            <a:pPr>
              <a:buNone/>
            </a:pP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en-US" sz="4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ay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pl</a:t>
            </a:r>
            <a:r>
              <a:rPr lang="en-US" sz="44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ay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</a:t>
            </a:r>
          </a:p>
          <a:p>
            <a:pPr>
              <a:buNone/>
            </a:pP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4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ry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44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</a:p>
          <a:p>
            <a:pPr>
              <a:buNone/>
            </a:pP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Sto</a:t>
            </a:r>
            <a:r>
              <a:rPr lang="en-US" sz="4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sto</a:t>
            </a:r>
            <a:r>
              <a:rPr lang="en-US" sz="44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pp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</a:t>
            </a:r>
          </a:p>
          <a:p>
            <a:pPr>
              <a:buNone/>
            </a:pP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Trave</a:t>
            </a:r>
            <a:r>
              <a:rPr lang="en-US" sz="4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trave</a:t>
            </a:r>
            <a:r>
              <a:rPr lang="en-US" sz="44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endParaRPr lang="ru-RU" sz="4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Образуйте форму прошедшего времени </a:t>
            </a:r>
            <a:endParaRPr lang="ru-RU" sz="44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00174"/>
            <a:ext cx="8686800" cy="4579951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4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live                   enjoy              stay</a:t>
            </a:r>
          </a:p>
          <a:p>
            <a:pPr>
              <a:buNone/>
            </a:pP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decide              study               use             </a:t>
            </a:r>
          </a:p>
          <a:p>
            <a:pPr>
              <a:buNone/>
            </a:pP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hate 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love               stop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2" name="Picture 4" descr="H:\Documents and Settings\Ирина\Мои документы\Мои рисунки\126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581128"/>
            <a:ext cx="461884" cy="103035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7224" y="214291"/>
            <a:ext cx="70723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CC0000"/>
              </a:solidFill>
              <a:latin typeface="Comic Sans MS" pitchFamily="66" charset="0"/>
              <a:cs typeface="Arial" charset="0"/>
            </a:endParaRPr>
          </a:p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357430"/>
            <a:ext cx="20002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2800" b="1" dirty="0" smtClean="0">
                <a:solidFill>
                  <a:srgbClr val="CC0000"/>
                </a:solidFill>
                <a:cs typeface="Arial" charset="0"/>
              </a:rPr>
              <a:t>[t]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Work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Cook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Check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Help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Mix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buFontTx/>
              <a:buNone/>
            </a:pPr>
            <a:endParaRPr lang="ru-RU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8992" y="2143116"/>
            <a:ext cx="207170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smtClean="0">
                <a:solidFill>
                  <a:srgbClr val="CC0000"/>
                </a:solidFill>
                <a:cs typeface="Arial" charset="0"/>
              </a:rPr>
              <a:t>[d]</a:t>
            </a:r>
          </a:p>
          <a:p>
            <a:pPr>
              <a:spcBef>
                <a:spcPct val="50000"/>
              </a:spcBef>
            </a:pPr>
            <a:r>
              <a:rPr lang="en-US" sz="2800" b="1" dirty="0" smtClean="0">
                <a:latin typeface="Comic Sans MS" pitchFamily="66" charset="0"/>
              </a:rPr>
              <a:t>Open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spcBef>
                <a:spcPct val="50000"/>
              </a:spcBef>
            </a:pPr>
            <a:r>
              <a:rPr lang="en-US" sz="2800" b="1" dirty="0" smtClean="0">
                <a:latin typeface="Comic Sans MS" pitchFamily="66" charset="0"/>
              </a:rPr>
              <a:t>Clos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spcBef>
                <a:spcPct val="50000"/>
              </a:spcBef>
            </a:pPr>
            <a:r>
              <a:rPr lang="en-US" sz="2800" b="1" dirty="0" smtClean="0">
                <a:latin typeface="Comic Sans MS" pitchFamily="66" charset="0"/>
              </a:rPr>
              <a:t>Tri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spcBef>
                <a:spcPct val="50000"/>
              </a:spcBef>
            </a:pPr>
            <a:r>
              <a:rPr lang="en-US" sz="2800" b="1" dirty="0" smtClean="0">
                <a:latin typeface="Comic Sans MS" pitchFamily="66" charset="0"/>
              </a:rPr>
              <a:t>Liv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spcBef>
                <a:spcPct val="50000"/>
              </a:spcBef>
            </a:pPr>
            <a:r>
              <a:rPr lang="en-US" sz="2800" b="1" dirty="0" smtClean="0">
                <a:latin typeface="Comic Sans MS" pitchFamily="66" charset="0"/>
              </a:rPr>
              <a:t>studi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  <a:endParaRPr lang="ru-RU" sz="2800" b="1" dirty="0">
              <a:solidFill>
                <a:srgbClr val="CC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388" y="2357430"/>
            <a:ext cx="192882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2800" b="1" dirty="0" smtClean="0">
                <a:solidFill>
                  <a:srgbClr val="CC0000"/>
                </a:solidFill>
                <a:cs typeface="Arial" charset="0"/>
              </a:rPr>
              <a:t>[id]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Attend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Decid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Act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Visit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need</a:t>
            </a:r>
            <a:r>
              <a:rPr lang="en-US" sz="2800" b="1" dirty="0" smtClean="0">
                <a:solidFill>
                  <a:srgbClr val="CC0000"/>
                </a:solidFill>
                <a:latin typeface="Comic Sans MS" pitchFamily="66" charset="0"/>
              </a:rPr>
              <a:t>ed</a:t>
            </a:r>
            <a:endParaRPr lang="ru-RU" sz="2800" b="1" dirty="0">
              <a:solidFill>
                <a:srgbClr val="CC0000"/>
              </a:solidFill>
              <a:latin typeface="Comic Sans MS" pitchFamily="66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71451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Окончание </a:t>
            </a:r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4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произносится</a:t>
            </a:r>
            <a:endParaRPr lang="ru-RU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71801" y="548680"/>
            <a:ext cx="31432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Назовите 2 форму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глаголов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857364"/>
            <a:ext cx="857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be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467269"/>
            <a:ext cx="12144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ake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2868" y="3102731"/>
            <a:ext cx="10001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1473" y="3717032"/>
            <a:ext cx="1071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ee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1473" y="4269737"/>
            <a:ext cx="1214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ead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480" y="1857364"/>
            <a:ext cx="2071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was/were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85919" y="2467268"/>
            <a:ext cx="1071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took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14480" y="3141132"/>
            <a:ext cx="10001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went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56226" y="3717031"/>
            <a:ext cx="1214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saw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81667" y="4306376"/>
            <a:ext cx="13573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read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94758" y="4788365"/>
            <a:ext cx="12858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42912" y="5302906"/>
            <a:ext cx="11430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eet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78629" y="5797903"/>
            <a:ext cx="1357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ave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-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81667" y="4841241"/>
            <a:ext cx="1428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ran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857356" y="5326614"/>
            <a:ext cx="1214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met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885944" y="5797903"/>
            <a:ext cx="12858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had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/>
      <p:bldP spid="22" grpId="0"/>
      <p:bldP spid="35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108415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Сравните:</a:t>
            </a:r>
            <a:endParaRPr lang="ru-RU" sz="5400" b="1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to school every day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Boys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play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 football.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Grandma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watches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 TV in the living room.</a:t>
            </a:r>
            <a:endParaRPr lang="ru-RU" dirty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 to school yesterday.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Girls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 volleyball.</a:t>
            </a:r>
          </a:p>
          <a:p>
            <a:pPr>
              <a:buNone/>
            </a:pPr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n>
                <a:solidFill>
                  <a:srgbClr val="00206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Mom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en-US" dirty="0" smtClean="0">
                <a:ln>
                  <a:solidFill>
                    <a:srgbClr val="002060"/>
                  </a:solidFill>
                </a:ln>
                <a:latin typeface="Times New Roman" pitchFamily="18" charset="0"/>
                <a:cs typeface="Times New Roman" pitchFamily="18" charset="0"/>
              </a:rPr>
              <a:t> a film.</a:t>
            </a:r>
          </a:p>
          <a:p>
            <a:pPr>
              <a:buNone/>
            </a:pPr>
            <a:endParaRPr lang="ru-RU" dirty="0">
              <a:ln>
                <a:solidFill>
                  <a:srgbClr val="002060"/>
                </a:solidFill>
              </a:ln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686800" cy="11858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Раскройте скобки и поставьте глагол в нужную форму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95536" y="2636912"/>
            <a:ext cx="8229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… my hands and face. (wash)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Children… in a local hospital. (help)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 … in the river in summer. (swim)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 … his friend last week. (meet)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My sister … dinner yesterday. (cook)</a:t>
            </a:r>
          </a:p>
          <a:p>
            <a:pPr marL="514350" indent="-514350"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1538" y="642918"/>
            <a:ext cx="7429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Расскажите о том, </a:t>
            </a:r>
          </a:p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вы делали вчера </a:t>
            </a:r>
          </a:p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друзьями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7148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5" y="1071546"/>
            <a:ext cx="82153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     </a:t>
            </a: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Чтобы задать вопрос или составить</a:t>
            </a:r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отрицательное предложение на помощь приходит</a:t>
            </a:r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вспомогательный глагол</a:t>
            </a:r>
          </a:p>
          <a:p>
            <a:r>
              <a:rPr lang="ru-RU" sz="5400" b="1" dirty="0">
                <a:solidFill>
                  <a:srgbClr val="FF0000"/>
                </a:solidFill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</a:rPr>
              <a:t>                </a:t>
            </a:r>
            <a:r>
              <a:rPr lang="en-US" sz="5400" b="1" dirty="0" smtClean="0">
                <a:solidFill>
                  <a:srgbClr val="FF0000"/>
                </a:solidFill>
              </a:rPr>
              <a:t>  </a:t>
            </a:r>
            <a:r>
              <a:rPr lang="en-US" sz="8000" b="1" dirty="0" smtClean="0">
                <a:solidFill>
                  <a:srgbClr val="FF0000"/>
                </a:solidFill>
              </a:rPr>
              <a:t>did </a:t>
            </a:r>
            <a:endParaRPr lang="ru-RU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3214678" y="1000108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slept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1000108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Barash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7818" y="1071546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yesterday.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786058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Barash</a:t>
            </a:r>
            <a:endParaRPr lang="ru-RU" dirty="0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3214678" y="2643182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sleep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2714620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y</a:t>
            </a:r>
            <a:r>
              <a:rPr lang="en-US" dirty="0" smtClean="0"/>
              <a:t>esterday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357950" y="4714884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yesterday.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285720" y="2786058"/>
            <a:ext cx="1071570" cy="100013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Did </a:t>
            </a:r>
            <a:endParaRPr lang="ru-RU" b="1" dirty="0"/>
          </a:p>
        </p:txBody>
      </p:sp>
      <p:sp>
        <p:nvSpPr>
          <p:cNvPr id="15" name="Овал 14"/>
          <p:cNvSpPr/>
          <p:nvPr/>
        </p:nvSpPr>
        <p:spPr>
          <a:xfrm>
            <a:off x="2643174" y="4643446"/>
            <a:ext cx="1571636" cy="1143008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</a:t>
            </a:r>
            <a:r>
              <a:rPr lang="en-US" b="1" dirty="0" smtClean="0"/>
              <a:t>id not </a:t>
            </a:r>
            <a:endParaRPr lang="ru-RU" b="1" dirty="0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4286248" y="4572008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sleep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500166" y="4714884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Barash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500958" y="2714620"/>
            <a:ext cx="357190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?</a:t>
            </a:r>
            <a:endParaRPr lang="ru-RU" sz="4000" b="1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80"/>
                            </p:stCondLst>
                            <p:childTnLst>
                              <p:par>
                                <p:cTn id="48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9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80"/>
                            </p:stCondLst>
                            <p:childTnLst>
                              <p:par>
                                <p:cTn id="5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8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4" grpId="0" animBg="1"/>
      <p:bldP spid="8" grpId="0" animBg="1"/>
      <p:bldP spid="10" grpId="0" animBg="1"/>
      <p:bldP spid="11" grpId="0" uiExpand="1" build="allAtOnce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36" y="357166"/>
            <a:ext cx="4024115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Задайте вопросы</a:t>
            </a:r>
            <a:endParaRPr lang="ru-RU" sz="4000" b="1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3043" y="1285860"/>
            <a:ext cx="888095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    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My father went to the cinema yesterday.</a:t>
            </a:r>
          </a:p>
          <a:p>
            <a:r>
              <a:rPr lang="en-US" sz="3600" b="1" dirty="0" smtClean="0">
                <a:solidFill>
                  <a:srgbClr val="C00000"/>
                </a:solidFill>
              </a:rPr>
              <a:t>Did my father go to the cinema yesterday?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endParaRPr lang="en-US" sz="3600" dirty="0" smtClean="0">
              <a:solidFill>
                <a:srgbClr val="FF0000"/>
              </a:solidFill>
            </a:endParaRPr>
          </a:p>
          <a:p>
            <a:r>
              <a:rPr lang="en-US" sz="3600" dirty="0" smtClean="0"/>
              <a:t>    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His sister bought a new dress last week.</a:t>
            </a:r>
          </a:p>
          <a:p>
            <a:r>
              <a:rPr lang="en-US" sz="3600" b="1" dirty="0" smtClean="0">
                <a:solidFill>
                  <a:srgbClr val="C00000"/>
                </a:solidFill>
              </a:rPr>
              <a:t>Did his sister buy a new dress last week?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endParaRPr lang="en-US" sz="3600" dirty="0" smtClean="0">
              <a:solidFill>
                <a:srgbClr val="FF0000"/>
              </a:solidFill>
            </a:endParaRPr>
          </a:p>
          <a:p>
            <a:r>
              <a:rPr lang="en-US" sz="3600" dirty="0" smtClean="0"/>
              <a:t>     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A dog ate a bone.</a:t>
            </a:r>
          </a:p>
          <a:p>
            <a:r>
              <a:rPr lang="en-US" sz="3600" b="1" dirty="0" smtClean="0">
                <a:solidFill>
                  <a:srgbClr val="C00000"/>
                </a:solidFill>
              </a:rPr>
              <a:t>Did a dog eat a bone?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34400" cy="758952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Глагол – связка </a:t>
            </a:r>
            <a:r>
              <a:rPr 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 be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500034" y="2000240"/>
            <a:ext cx="3927475" cy="41910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I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You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He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She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It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4"/>
          <p:cNvSpPr txBox="1">
            <a:spLocks noRot="1" noChangeArrowheads="1"/>
          </p:cNvSpPr>
          <p:nvPr/>
        </p:nvSpPr>
        <p:spPr>
          <a:xfrm>
            <a:off x="4929190" y="2000240"/>
            <a:ext cx="3927475" cy="41910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We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You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They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34400" cy="901828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Как задать вопрос?</a:t>
            </a:r>
            <a:endParaRPr lang="ru-RU" sz="6000" b="1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714488"/>
            <a:ext cx="6332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rgbClr val="FF0000"/>
                </a:solidFill>
              </a:rPr>
              <a:t>Was</a:t>
            </a:r>
            <a:r>
              <a:rPr lang="en-US" sz="7200" dirty="0" smtClean="0"/>
              <a:t> he happy?</a:t>
            </a:r>
            <a:endParaRPr lang="ru-RU" sz="7200" dirty="0"/>
          </a:p>
        </p:txBody>
      </p:sp>
      <p:sp>
        <p:nvSpPr>
          <p:cNvPr id="8" name="TextBox 7"/>
          <p:cNvSpPr txBox="1"/>
          <p:nvPr/>
        </p:nvSpPr>
        <p:spPr>
          <a:xfrm>
            <a:off x="714348" y="3071810"/>
            <a:ext cx="73997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solidFill>
                  <a:srgbClr val="FF0000"/>
                </a:solidFill>
              </a:rPr>
              <a:t>Were</a:t>
            </a:r>
            <a:r>
              <a:rPr lang="en-US" sz="6600" dirty="0" smtClean="0"/>
              <a:t> they happy?</a:t>
            </a:r>
            <a:endParaRPr lang="ru-RU" sz="6600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34400" cy="901828"/>
          </a:xfrm>
        </p:spPr>
        <p:txBody>
          <a:bodyPr>
            <a:noAutofit/>
          </a:bodyPr>
          <a:lstStyle/>
          <a:p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Отрицательные формы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571613"/>
            <a:ext cx="7192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was </a:t>
            </a:r>
            <a:r>
              <a:rPr lang="en-US" sz="7200" dirty="0" smtClean="0">
                <a:solidFill>
                  <a:srgbClr val="C00000"/>
                </a:solidFill>
              </a:rPr>
              <a:t>not</a:t>
            </a:r>
            <a:r>
              <a:rPr lang="en-US" sz="7200" dirty="0" smtClean="0"/>
              <a:t> = wasn’t</a:t>
            </a:r>
            <a:endParaRPr lang="ru-RU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571472" y="2786058"/>
            <a:ext cx="8004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were </a:t>
            </a:r>
            <a:r>
              <a:rPr lang="en-US" sz="7200" dirty="0" smtClean="0">
                <a:solidFill>
                  <a:srgbClr val="C00000"/>
                </a:solidFill>
              </a:rPr>
              <a:t>not</a:t>
            </a:r>
            <a:r>
              <a:rPr lang="en-US" sz="7200" dirty="0" smtClean="0"/>
              <a:t> = weren’t</a:t>
            </a:r>
            <a:endParaRPr lang="ru-RU" sz="7200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O:\~VSA~\рисунки\smeshariki_0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883"/>
            <a:ext cx="9167845" cy="687588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85786" y="928670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He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3857628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We </a:t>
            </a:r>
            <a:endParaRPr lang="ru-RU" sz="36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285984" y="1071546"/>
            <a:ext cx="2286016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was</a:t>
            </a:r>
            <a:endParaRPr lang="ru-RU" sz="3600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2000232" y="4000504"/>
            <a:ext cx="242889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were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643570" y="857232"/>
            <a:ext cx="3214710" cy="1285884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 the park.</a:t>
            </a:r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86446" y="3786190"/>
            <a:ext cx="3071834" cy="1285884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 the park.</a:t>
            </a:r>
            <a:endParaRPr lang="ru-RU" sz="3600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000496" y="1071546"/>
            <a:ext cx="207170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not</a:t>
            </a:r>
            <a:endParaRPr lang="ru-RU" sz="3600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4000496" y="4000504"/>
            <a:ext cx="207170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not</a:t>
            </a:r>
            <a:endParaRPr lang="ru-RU" sz="3600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  <p:bldP spid="9" grpId="0" animBg="1"/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928802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He 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4071942"/>
            <a:ext cx="1500198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They </a:t>
            </a:r>
            <a:endParaRPr lang="ru-RU" sz="40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714612" y="1785926"/>
            <a:ext cx="2286016" cy="1357322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was</a:t>
            </a:r>
            <a:endParaRPr lang="ru-RU" sz="4000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1857356" y="3929066"/>
            <a:ext cx="2571768" cy="1357322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were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3504" y="1785926"/>
            <a:ext cx="228601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happy.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929066"/>
            <a:ext cx="228601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happy.</a:t>
            </a:r>
            <a:endParaRPr lang="ru-RU" sz="4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29454" y="1785926"/>
            <a:ext cx="50006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?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00892" y="3929066"/>
            <a:ext cx="50006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?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5786" y="500042"/>
            <a:ext cx="75073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Как составить вопросительное </a:t>
            </a:r>
          </a:p>
          <a:p>
            <a:pPr algn="ctr"/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предложение?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29 -0.00371 L 0.28229 -0.0037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0.01042 L -0.20608 0.0067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" y="-2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9" y="714356"/>
            <a:ext cx="8501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Составьте вопросительные предложения</a:t>
            </a:r>
            <a:endParaRPr lang="ru-RU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1357298"/>
            <a:ext cx="771236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We were in the park last Sunday.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we in the park last Sunday?</a:t>
            </a:r>
          </a:p>
          <a:p>
            <a:r>
              <a:rPr lang="en-US" sz="4000" dirty="0" smtClean="0"/>
              <a:t>They were very happy.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they very happy?</a:t>
            </a:r>
          </a:p>
          <a:p>
            <a:r>
              <a:rPr lang="en-US" sz="4000" dirty="0" smtClean="0"/>
              <a:t>He was a very good boy.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Was he a very good boy?</a:t>
            </a:r>
          </a:p>
          <a:p>
            <a:r>
              <a:rPr lang="en-US" sz="4000" dirty="0" smtClean="0"/>
              <a:t>I was at school yesterday.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you at school yesterday?</a:t>
            </a: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1102</TotalTime>
  <Words>489</Words>
  <Application>Microsoft Office PowerPoint</Application>
  <PresentationFormat>Экран (4:3)</PresentationFormat>
  <Paragraphs>157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Исполнительная</vt:lpstr>
      <vt:lpstr>«Past Simple»</vt:lpstr>
      <vt:lpstr>Презентация PowerPoint</vt:lpstr>
      <vt:lpstr>Презентация PowerPoint</vt:lpstr>
      <vt:lpstr>Правильные глаголы</vt:lpstr>
      <vt:lpstr>Образуйте форму прошедшего времени </vt:lpstr>
      <vt:lpstr>  Окончание –ed   произносится</vt:lpstr>
      <vt:lpstr>Презентация PowerPoint</vt:lpstr>
      <vt:lpstr>Сравните:</vt:lpstr>
      <vt:lpstr>Раскройте скобки и поставьте глагол в нужную форму</vt:lpstr>
      <vt:lpstr>Презентация PowerPoint</vt:lpstr>
      <vt:lpstr>Презентация PowerPoint</vt:lpstr>
      <vt:lpstr>Презентация PowerPoint</vt:lpstr>
      <vt:lpstr>Презентация PowerPoint</vt:lpstr>
      <vt:lpstr>Глагол – связка to be</vt:lpstr>
      <vt:lpstr>Как задать вопрос?</vt:lpstr>
      <vt:lpstr>Отрицательные формы</vt:lpstr>
      <vt:lpstr>Презентация PowerPoint</vt:lpstr>
      <vt:lpstr>Презентация PowerPoint</vt:lpstr>
      <vt:lpstr>Презентация PowerPoint</vt:lpstr>
    </vt:vector>
  </TitlesOfParts>
  <Company>WolfishLair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Simple Tense</dc:title>
  <dc:creator>Илья ***</dc:creator>
  <cp:lastModifiedBy>uchitelskaya</cp:lastModifiedBy>
  <cp:revision>125</cp:revision>
  <dcterms:created xsi:type="dcterms:W3CDTF">2010-01-18T18:30:00Z</dcterms:created>
  <dcterms:modified xsi:type="dcterms:W3CDTF">2022-09-19T11:38:12Z</dcterms:modified>
</cp:coreProperties>
</file>